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9"/>
  </p:notesMasterIdLst>
  <p:handoutMasterIdLst>
    <p:handoutMasterId r:id="rId70"/>
  </p:handoutMasterIdLst>
  <p:sldIdLst>
    <p:sldId id="424" r:id="rId3"/>
    <p:sldId id="426" r:id="rId4"/>
    <p:sldId id="435" r:id="rId5"/>
    <p:sldId id="466" r:id="rId6"/>
    <p:sldId id="467" r:id="rId7"/>
    <p:sldId id="468" r:id="rId8"/>
    <p:sldId id="470" r:id="rId9"/>
    <p:sldId id="471" r:id="rId10"/>
    <p:sldId id="472" r:id="rId11"/>
    <p:sldId id="473" r:id="rId12"/>
    <p:sldId id="474" r:id="rId13"/>
    <p:sldId id="483" r:id="rId14"/>
    <p:sldId id="484" r:id="rId15"/>
    <p:sldId id="487" r:id="rId16"/>
    <p:sldId id="486" r:id="rId17"/>
    <p:sldId id="437" r:id="rId18"/>
    <p:sldId id="448" r:id="rId19"/>
    <p:sldId id="447" r:id="rId20"/>
    <p:sldId id="476" r:id="rId21"/>
    <p:sldId id="479" r:id="rId22"/>
    <p:sldId id="499" r:id="rId23"/>
    <p:sldId id="502" r:id="rId24"/>
    <p:sldId id="503" r:id="rId25"/>
    <p:sldId id="504" r:id="rId26"/>
    <p:sldId id="505" r:id="rId27"/>
    <p:sldId id="506" r:id="rId28"/>
    <p:sldId id="481" r:id="rId29"/>
    <p:sldId id="475" r:id="rId30"/>
    <p:sldId id="501" r:id="rId31"/>
    <p:sldId id="482" r:id="rId32"/>
    <p:sldId id="500" r:id="rId33"/>
    <p:sldId id="463" r:id="rId34"/>
    <p:sldId id="507" r:id="rId35"/>
    <p:sldId id="488" r:id="rId36"/>
    <p:sldId id="498" r:id="rId37"/>
    <p:sldId id="508" r:id="rId38"/>
    <p:sldId id="510" r:id="rId39"/>
    <p:sldId id="509" r:id="rId40"/>
    <p:sldId id="450" r:id="rId41"/>
    <p:sldId id="451" r:id="rId42"/>
    <p:sldId id="452" r:id="rId43"/>
    <p:sldId id="511" r:id="rId44"/>
    <p:sldId id="512" r:id="rId45"/>
    <p:sldId id="513" r:id="rId46"/>
    <p:sldId id="489" r:id="rId47"/>
    <p:sldId id="454" r:id="rId48"/>
    <p:sldId id="514" r:id="rId49"/>
    <p:sldId id="490" r:id="rId50"/>
    <p:sldId id="457" r:id="rId51"/>
    <p:sldId id="517" r:id="rId52"/>
    <p:sldId id="458" r:id="rId53"/>
    <p:sldId id="491" r:id="rId54"/>
    <p:sldId id="460" r:id="rId55"/>
    <p:sldId id="495" r:id="rId56"/>
    <p:sldId id="496" r:id="rId57"/>
    <p:sldId id="492" r:id="rId58"/>
    <p:sldId id="493" r:id="rId59"/>
    <p:sldId id="494" r:id="rId60"/>
    <p:sldId id="515" r:id="rId61"/>
    <p:sldId id="516" r:id="rId62"/>
    <p:sldId id="518" r:id="rId63"/>
    <p:sldId id="519" r:id="rId64"/>
    <p:sldId id="427" r:id="rId65"/>
    <p:sldId id="520" r:id="rId66"/>
    <p:sldId id="521" r:id="rId67"/>
    <p:sldId id="522" r:id="rId6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Site Requirements" id="{AECFDD44-C66D-4670-BF03-A942FEC18DB3}">
          <p14:sldIdLst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83"/>
            <p14:sldId id="484"/>
            <p14:sldId id="487"/>
            <p14:sldId id="486"/>
          </p14:sldIdLst>
        </p14:section>
        <p14:section name="Site Structure" id="{7FBF8D6A-6825-49A2-AC60-42FE0D64B5CB}">
          <p14:sldIdLst>
            <p14:sldId id="437"/>
            <p14:sldId id="448"/>
            <p14:sldId id="447"/>
            <p14:sldId id="476"/>
            <p14:sldId id="479"/>
            <p14:sldId id="499"/>
            <p14:sldId id="502"/>
            <p14:sldId id="503"/>
            <p14:sldId id="504"/>
            <p14:sldId id="505"/>
            <p14:sldId id="506"/>
            <p14:sldId id="481"/>
            <p14:sldId id="475"/>
            <p14:sldId id="501"/>
            <p14:sldId id="482"/>
            <p14:sldId id="500"/>
            <p14:sldId id="463"/>
            <p14:sldId id="507"/>
            <p14:sldId id="488"/>
            <p14:sldId id="498"/>
            <p14:sldId id="508"/>
            <p14:sldId id="510"/>
            <p14:sldId id="509"/>
          </p14:sldIdLst>
        </p14:section>
        <p14:section name="Home Page" id="{98CACAF1-DA70-494D-9AC2-BC7A39573D46}">
          <p14:sldIdLst>
            <p14:sldId id="450"/>
            <p14:sldId id="451"/>
            <p14:sldId id="452"/>
            <p14:sldId id="511"/>
            <p14:sldId id="512"/>
            <p14:sldId id="513"/>
          </p14:sldIdLst>
        </p14:section>
        <p14:section name="News Page" id="{7E7783BC-6004-4D7D-BC51-82ED19F27072}">
          <p14:sldIdLst>
            <p14:sldId id="489"/>
            <p14:sldId id="454"/>
            <p14:sldId id="514"/>
          </p14:sldIdLst>
        </p14:section>
        <p14:section name="Projects Page" id="{ABB5DB67-F1D2-446F-A413-DBB9A4081CDA}">
          <p14:sldIdLst>
            <p14:sldId id="490"/>
            <p14:sldId id="457"/>
            <p14:sldId id="517"/>
            <p14:sldId id="458"/>
          </p14:sldIdLst>
        </p14:section>
        <p14:section name="About Page" id="{8B8A4C37-A7D9-4A6A-9E21-09CEDB9E0E36}">
          <p14:sldIdLst>
            <p14:sldId id="491"/>
            <p14:sldId id="460"/>
          </p14:sldIdLst>
        </p14:section>
        <p14:section name="Partners Page" id="{9B88F9E5-C967-42D6-B2A1-FD95813795B7}">
          <p14:sldIdLst>
            <p14:sldId id="495"/>
            <p14:sldId id="496"/>
          </p14:sldIdLst>
        </p14:section>
        <p14:section name="Contacts Page" id="{DA7B64ED-ED87-4DB5-BB49-9675DE6A26AB}">
          <p14:sldIdLst>
            <p14:sldId id="492"/>
            <p14:sldId id="493"/>
            <p14:sldId id="494"/>
          </p14:sldIdLst>
        </p14:section>
        <p14:section name="Site Migratiion" id="{92B7CA08-8545-41E9-A6E1-4DC2F6156D18}">
          <p14:sldIdLst>
            <p14:sldId id="515"/>
            <p14:sldId id="516"/>
            <p14:sldId id="518"/>
            <p14:sldId id="519"/>
          </p14:sldIdLst>
        </p14:section>
        <p14:section name="Conclusion" id="{668BD41B-DB1B-4096-BB58-0C25E7CEA892}">
          <p14:sldIdLst>
            <p14:sldId id="427"/>
            <p14:sldId id="520"/>
            <p14:sldId id="521"/>
            <p14:sldId id="5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40B"/>
    <a:srgbClr val="FFFFFF"/>
    <a:srgbClr val="64B0F0"/>
    <a:srgbClr val="00B0F0"/>
    <a:srgbClr val="F0A22E"/>
    <a:srgbClr val="603A14"/>
    <a:srgbClr val="E85C0E"/>
    <a:srgbClr val="BAB398"/>
    <a:srgbClr val="ADA485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533" autoAdjust="0"/>
  </p:normalViewPr>
  <p:slideViewPr>
    <p:cSldViewPr>
      <p:cViewPr varScale="1">
        <p:scale>
          <a:sx n="85" d="100"/>
          <a:sy n="85" d="100"/>
        </p:scale>
        <p:origin x="598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187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softaculo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lipsu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google.com/search?q=free+stock+photo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09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ordpress-basics" TargetMode="External"/><Relationship Id="rId7" Type="http://schemas.openxmlformats.org/officeDocument/2006/relationships/image" Target="../media/image106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112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07.png"/><Relationship Id="rId14" Type="http://schemas.openxmlformats.org/officeDocument/2006/relationships/hyperlink" Target="http://www.telenor.bg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14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116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115.png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Build a WordPress Site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42027"/>
            <a:ext cx="7744251" cy="1789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A Real Life Example:</a:t>
            </a:r>
            <a:br>
              <a:rPr lang="en-US" dirty="0"/>
            </a:br>
            <a:r>
              <a:rPr lang="en-US" dirty="0"/>
              <a:t>Create a Fully Functional WP Business Web Site from Scratch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757298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2271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632324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72845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4641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357368" y="3804334"/>
            <a:ext cx="151035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Building a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WP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247" y="3751729"/>
            <a:ext cx="394377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About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9982199" cy="16001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Us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979612" y="2438401"/>
            <a:ext cx="7924800" cy="838200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 Some text … Some text … Some text … Some text … Some text … Some text … Some text … Some text … Some text … Some text … Some 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5212" y="3562929"/>
            <a:ext cx="4876799" cy="123767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</a:t>
            </a:r>
          </a:p>
        </p:txBody>
      </p:sp>
      <p:sp>
        <p:nvSpPr>
          <p:cNvPr id="24" name="Rectangle: Rounded Corners 23"/>
          <p:cNvSpPr/>
          <p:nvPr/>
        </p:nvSpPr>
        <p:spPr>
          <a:xfrm>
            <a:off x="1344549" y="4114800"/>
            <a:ext cx="4273190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70612" y="3562929"/>
            <a:ext cx="4876800" cy="123767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Initiatives</a:t>
            </a:r>
          </a:p>
        </p:txBody>
      </p:sp>
      <p:sp>
        <p:nvSpPr>
          <p:cNvPr id="28" name="Rectangle: Rounded Corners 27"/>
          <p:cNvSpPr/>
          <p:nvPr/>
        </p:nvSpPr>
        <p:spPr>
          <a:xfrm>
            <a:off x="6488933" y="4114800"/>
            <a:ext cx="4253679" cy="472251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… Some text 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65213" y="4934531"/>
            <a:ext cx="9982199" cy="146626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Meet the Team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1217612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2211304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8114868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9108560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4719330" y="5523344"/>
            <a:ext cx="841292" cy="716338"/>
          </a:xfrm>
          <a:prstGeom prst="roundRect">
            <a:avLst>
              <a:gd name="adj" fmla="val 212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Photo</a:t>
            </a:r>
          </a:p>
        </p:txBody>
      </p:sp>
      <p:sp>
        <p:nvSpPr>
          <p:cNvPr id="45" name="Rectangle: Rounded Corners 44"/>
          <p:cNvSpPr/>
          <p:nvPr/>
        </p:nvSpPr>
        <p:spPr>
          <a:xfrm>
            <a:off x="5713022" y="5523344"/>
            <a:ext cx="1752600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Person Name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chemeClr val="tx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941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Contacts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486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5213" y="1828800"/>
            <a:ext cx="2971799" cy="19050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Contacts Us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293812" y="2438400"/>
            <a:ext cx="2514600" cy="1066799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Address,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Phone number,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Facebook, …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65213" y="3886198"/>
            <a:ext cx="2971799" cy="23622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Leave a Message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11" y="4465780"/>
            <a:ext cx="1425801" cy="159093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265611" y="1828799"/>
            <a:ext cx="6858001" cy="4419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</a:p>
        </p:txBody>
      </p:sp>
      <p:pic>
        <p:nvPicPr>
          <p:cNvPr id="2050" name="Picture 2" descr="Резултат с изображение за contact us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268" y="2401455"/>
            <a:ext cx="6463566" cy="3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87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 – Free Training Content for Developers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571728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</a:t>
            </a:r>
            <a:r>
              <a:rPr lang="bg-BG" dirty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 – Free Programming Courses for Beginners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62264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#3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 – School Profession "Application Developer"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0400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 #4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#4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2" y="2702861"/>
            <a:ext cx="998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#4 – Trainings for School Teachers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3314753"/>
            <a:ext cx="9375692" cy="2137012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Description of the project …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08212" y="3754742"/>
            <a:ext cx="1321325" cy="125703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62959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4950544"/>
            <a:ext cx="10073410" cy="820600"/>
          </a:xfrm>
        </p:spPr>
        <p:txBody>
          <a:bodyPr/>
          <a:lstStyle/>
          <a:p>
            <a:r>
              <a:rPr lang="en-US" dirty="0"/>
              <a:t>Creating the Site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791200"/>
            <a:ext cx="10073407" cy="719034"/>
          </a:xfrm>
        </p:spPr>
        <p:txBody>
          <a:bodyPr/>
          <a:lstStyle/>
          <a:p>
            <a:r>
              <a:rPr lang="en-US" dirty="0"/>
              <a:t>Typical Business Site Structure in WP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73" y="852553"/>
            <a:ext cx="5774076" cy="379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5570355"/>
          </a:xfrm>
        </p:spPr>
        <p:txBody>
          <a:bodyPr/>
          <a:lstStyle/>
          <a:p>
            <a:r>
              <a:rPr lang="en-US" dirty="0"/>
              <a:t>Install a new WordPress instance</a:t>
            </a:r>
          </a:p>
          <a:p>
            <a:pPr lvl="1"/>
            <a:r>
              <a:rPr lang="en-US" dirty="0"/>
              <a:t>In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hosting environment</a:t>
            </a:r>
          </a:p>
          <a:p>
            <a:pPr lvl="2"/>
            <a:r>
              <a:rPr lang="en-US" dirty="0"/>
              <a:t>Use </a:t>
            </a:r>
            <a:r>
              <a:rPr lang="en-US" u="sng" dirty="0">
                <a:hlinkClick r:id="rId2"/>
              </a:rPr>
              <a:t>Softaculous</a:t>
            </a:r>
            <a:r>
              <a:rPr lang="en-US" dirty="0"/>
              <a:t> from your cPanel administration</a:t>
            </a:r>
          </a:p>
          <a:p>
            <a:pPr lvl="1"/>
            <a:r>
              <a:rPr lang="en-US" dirty="0"/>
              <a:t>Or install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WordPress instance </a:t>
            </a:r>
            <a:r>
              <a:rPr lang="en-US" dirty="0"/>
              <a:t>in XAMPP</a:t>
            </a:r>
          </a:p>
          <a:p>
            <a:pPr lvl="2"/>
            <a:r>
              <a:rPr lang="en-US" dirty="0"/>
              <a:t>Create a new MySQL database</a:t>
            </a:r>
          </a:p>
          <a:p>
            <a:pPr lvl="2"/>
            <a:r>
              <a:rPr lang="en-US" dirty="0"/>
              <a:t>Extract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wordpress-4.8.zip</a:t>
            </a:r>
            <a:r>
              <a:rPr lang="en-US" dirty="0"/>
              <a:t> in XAMPP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htdocs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{site-name}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WordPress</a:t>
            </a:r>
          </a:p>
        </p:txBody>
      </p:sp>
      <p:pic>
        <p:nvPicPr>
          <p:cNvPr id="1030" name="Picture 6" descr="Резултат с изображение за softaculous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1325989"/>
            <a:ext cx="4114800" cy="164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054" y="1151121"/>
            <a:ext cx="2907558" cy="52519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2" y="3124200"/>
            <a:ext cx="4739162" cy="26289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Site Identity + Permalinks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7" y="1103744"/>
            <a:ext cx="3562350" cy="53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012" y="2141273"/>
            <a:ext cx="8001000" cy="3410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Choose, install and configure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theme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 theme </a:t>
            </a:r>
            <a:r>
              <a:rPr lang="en-US" dirty="0">
                <a:sym typeface="Wingdings" panose="05000000000000000000" pitchFamily="2" charset="2"/>
              </a:rPr>
              <a:t> low budget, limited functionality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Paid theme </a:t>
            </a:r>
            <a:r>
              <a:rPr lang="en-US" dirty="0">
                <a:sym typeface="Wingdings" panose="05000000000000000000" pitchFamily="2" charset="2"/>
              </a:rPr>
              <a:t> higher budget, rich functionality</a:t>
            </a:r>
            <a:endParaRPr lang="bg-BG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How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choose a WP theme</a:t>
            </a:r>
            <a:r>
              <a:rPr lang="en-US" dirty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Browse around and see the demos</a:t>
            </a:r>
          </a:p>
          <a:p>
            <a:r>
              <a:rPr lang="en-US" dirty="0">
                <a:sym typeface="Wingdings" panose="05000000000000000000" pitchFamily="2" charset="2"/>
              </a:rPr>
              <a:t>In our demo, we choose: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Sydney</a:t>
            </a:r>
            <a:r>
              <a:rPr lang="en-US" dirty="0">
                <a:sym typeface="Wingdings" panose="05000000000000000000" pitchFamily="2" charset="2"/>
              </a:rPr>
              <a:t>" a free WP theme</a:t>
            </a:r>
          </a:p>
          <a:p>
            <a:pPr lvl="1"/>
            <a:r>
              <a:rPr lang="en-US" dirty="0">
                <a:hlinkClick r:id="rId2"/>
              </a:rPr>
              <a:t>https://athemes.com/theme/sydney/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a WP Theme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12" y="3233328"/>
            <a:ext cx="4090033" cy="3151997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481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Site Requirements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Site Structure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Home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News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Projects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About Page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Contacts Page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512" y="1295400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8612" y="1151121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00" y="3810000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plugins </a:t>
            </a:r>
            <a:r>
              <a:rPr lang="en-US" dirty="0"/>
              <a:t>that you will definitely use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/>
              <a:t> – the visual page builder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WP Plugins: </a:t>
            </a:r>
            <a:r>
              <a:rPr lang="en-US" noProof="1"/>
              <a:t>Elementor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39" y="2667000"/>
            <a:ext cx="10243369" cy="360450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010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8515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Duplicate Page</a:t>
            </a:r>
          </a:p>
          <a:p>
            <a:pPr lvl="1"/>
            <a:r>
              <a:rPr lang="en-US" dirty="0"/>
              <a:t>Duplicate posts and pages</a:t>
            </a:r>
          </a:p>
          <a:p>
            <a:pPr lvl="1"/>
            <a:r>
              <a:rPr lang="en-US" dirty="0"/>
              <a:t>Create content faster</a:t>
            </a:r>
          </a:p>
          <a:p>
            <a:pPr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Anywhere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</a:p>
          <a:p>
            <a:pPr lvl="1"/>
            <a:r>
              <a:rPr lang="en-US" dirty="0"/>
              <a:t>Create page templates</a:t>
            </a:r>
          </a:p>
          <a:p>
            <a:pPr lvl="1"/>
            <a:r>
              <a:rPr lang="en-US" dirty="0"/>
              <a:t>For inserting in the sidebar / footer widgets</a:t>
            </a:r>
          </a:p>
          <a:p>
            <a:pPr lvl="1"/>
            <a:r>
              <a:rPr lang="en-US" dirty="0"/>
              <a:t>Using short-codes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More WP Plugins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95" y="1390779"/>
            <a:ext cx="5586468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3992637"/>
            <a:ext cx="558895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2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0657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Create the site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pages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News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Projects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Project #1, Project #2, Project #3, Project #4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About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Partners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Contacts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Site Pages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1122217"/>
            <a:ext cx="5776800" cy="526894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61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Pages for Faster Creating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371600"/>
            <a:ext cx="9484940" cy="5010912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013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9895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Put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sample content </a:t>
            </a:r>
            <a:r>
              <a:rPr lang="en-US" dirty="0">
                <a:solidFill>
                  <a:schemeClr val="tx2"/>
                </a:solidFill>
              </a:rPr>
              <a:t>(pages and posts)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Empty blog is hard to be customized!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Insert sample content in all your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Add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(news)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Lorem Ipsum generator: </a:t>
            </a:r>
            <a:r>
              <a:rPr lang="en-US" dirty="0">
                <a:hlinkClick r:id="rId2"/>
              </a:rPr>
              <a:t>http://lipsum.com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Sample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1" y="1134208"/>
            <a:ext cx="6167757" cy="1818698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612" y="3231086"/>
            <a:ext cx="6167757" cy="316971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2407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Content: Posts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1219200"/>
            <a:ext cx="7239000" cy="46168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55" y="572640"/>
            <a:ext cx="5300457" cy="320757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313" y="3770977"/>
            <a:ext cx="7629455" cy="262755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9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Top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95400"/>
            <a:ext cx="8887614" cy="515251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6223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Dark color theme </a:t>
            </a:r>
            <a:r>
              <a:rPr lang="en-US" dirty="0">
                <a:solidFill>
                  <a:schemeClr val="tx2"/>
                </a:solidFill>
              </a:rPr>
              <a:t>(default in Sydney WP theme)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Dark backgrounds in header + footer + slider (black / dark grey)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Bright colors in header + footer + logo (white / orange / light grey)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 color scheme </a:t>
            </a:r>
            <a:r>
              <a:rPr lang="en-US" dirty="0">
                <a:solidFill>
                  <a:schemeClr val="tx2"/>
                </a:solidFill>
              </a:rPr>
              <a:t>(custom colors in Sydney WP theme)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Bright backgrounds / dark colors in header + footer + logo + slider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 on Color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3133436"/>
            <a:ext cx="8601841" cy="11521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5738096"/>
            <a:ext cx="8601841" cy="828695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28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5446799" cy="5570355"/>
          </a:xfrm>
        </p:spPr>
        <p:txBody>
          <a:bodyPr>
            <a:normAutofit/>
          </a:bodyPr>
          <a:lstStyle/>
          <a:p>
            <a:r>
              <a:rPr lang="en-US" dirty="0"/>
              <a:t>Customize the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logos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r>
              <a:rPr lang="en-US" dirty="0"/>
              <a:t>: horizontal logo</a:t>
            </a:r>
          </a:p>
          <a:p>
            <a:pPr lvl="2"/>
            <a:r>
              <a:rPr lang="en-US" dirty="0"/>
              <a:t>Transparent, height = 200px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icon</a:t>
            </a:r>
            <a:r>
              <a:rPr lang="en-US" dirty="0"/>
              <a:t>: square logo</a:t>
            </a:r>
          </a:p>
          <a:p>
            <a:pPr lvl="2"/>
            <a:r>
              <a:rPr lang="en-US" dirty="0"/>
              <a:t>Transparent, 512px * 512px</a:t>
            </a:r>
          </a:p>
          <a:p>
            <a:pPr>
              <a:spcBef>
                <a:spcPts val="1200"/>
              </a:spcBef>
            </a:pPr>
            <a:r>
              <a:rPr lang="en-US" dirty="0"/>
              <a:t>Customize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colors</a:t>
            </a:r>
          </a:p>
          <a:p>
            <a:pPr lvl="1"/>
            <a:r>
              <a:rPr lang="en-US" dirty="0"/>
              <a:t>Match the logo colors / company colors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Logo and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1092601"/>
            <a:ext cx="2895600" cy="55037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64" y="1092601"/>
            <a:ext cx="2479848" cy="550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Site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8" y="1114176"/>
            <a:ext cx="3149833" cy="5252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742" y="1114176"/>
            <a:ext cx="3219205" cy="52523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89" y="1114176"/>
            <a:ext cx="2767824" cy="52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Site Fonts and CSS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182258"/>
            <a:ext cx="3375810" cy="4523021"/>
          </a:xfrm>
          <a:prstGeom prst="rect">
            <a:avLst/>
          </a:prstGeom>
        </p:spPr>
      </p:pic>
      <p:sp>
        <p:nvSpPr>
          <p:cNvPr id="18" name="Content Placeholder 9"/>
          <p:cNvSpPr txBox="1">
            <a:spLocks/>
          </p:cNvSpPr>
          <p:nvPr/>
        </p:nvSpPr>
        <p:spPr>
          <a:xfrm>
            <a:off x="571575" y="5888815"/>
            <a:ext cx="5367272" cy="58818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Make the menu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font</a:t>
            </a:r>
            <a:r>
              <a:rPr lang="en-US" sz="3200" dirty="0"/>
              <a:t> larger</a:t>
            </a:r>
          </a:p>
        </p:txBody>
      </p:sp>
      <p:sp>
        <p:nvSpPr>
          <p:cNvPr id="19" name="Content Placeholder 9"/>
          <p:cNvSpPr txBox="1">
            <a:spLocks/>
          </p:cNvSpPr>
          <p:nvPr/>
        </p:nvSpPr>
        <p:spPr>
          <a:xfrm>
            <a:off x="5934812" y="5514330"/>
            <a:ext cx="5903999" cy="114620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header in the slider has no background </a:t>
            </a:r>
            <a:r>
              <a:rPr lang="en-US" sz="3200" dirty="0">
                <a:sym typeface="Wingdings" panose="05000000000000000000" pitchFamily="2" charset="2"/>
              </a:rPr>
              <a:t> fix this 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CSS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609" y="1182258"/>
            <a:ext cx="4016403" cy="41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Page Paddings &amp; Menu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267215"/>
            <a:ext cx="4306253" cy="5039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29" y="1267215"/>
            <a:ext cx="4356883" cy="50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608599" cy="5570355"/>
          </a:xfrm>
        </p:spPr>
        <p:txBody>
          <a:bodyPr/>
          <a:lstStyle/>
          <a:p>
            <a:r>
              <a:rPr lang="en-US" dirty="0"/>
              <a:t>Prepare slider images:</a:t>
            </a:r>
          </a:p>
          <a:p>
            <a:pPr lvl="1"/>
            <a:r>
              <a:rPr lang="en-US" dirty="0"/>
              <a:t>Size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1920</a:t>
            </a:r>
            <a:r>
              <a:rPr lang="en-US" dirty="0"/>
              <a:t> x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1275</a:t>
            </a:r>
          </a:p>
          <a:p>
            <a:pPr lvl="1"/>
            <a:r>
              <a:rPr lang="en-US" dirty="0"/>
              <a:t>Prefer own authored photos / </a:t>
            </a:r>
            <a:r>
              <a:rPr lang="en-US" dirty="0">
                <a:hlinkClick r:id="rId2"/>
              </a:rPr>
              <a:t>stock photos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 (images + titles + subtitles)</a:t>
            </a:r>
          </a:p>
          <a:p>
            <a:pPr>
              <a:spcBef>
                <a:spcPts val="1200"/>
              </a:spcBef>
            </a:pPr>
            <a:r>
              <a:rPr lang="en-US" dirty="0"/>
              <a:t>Customize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call-to-action</a:t>
            </a:r>
            <a:r>
              <a:rPr lang="en-US" dirty="0"/>
              <a:t>" link +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Slider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700" y="496457"/>
            <a:ext cx="2902212" cy="5914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1781608"/>
            <a:ext cx="3368386" cy="362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1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Texts: Add Shadow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20" y="1288473"/>
            <a:ext cx="3778992" cy="4959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0" y="1698664"/>
            <a:ext cx="6206266" cy="4139543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003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51121"/>
            <a:ext cx="4837199" cy="5570355"/>
          </a:xfrm>
        </p:spPr>
        <p:txBody>
          <a:bodyPr/>
          <a:lstStyle/>
          <a:p>
            <a:r>
              <a:rPr lang="en-US" dirty="0"/>
              <a:t>Create a 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images</a:t>
            </a:r>
            <a:r>
              <a:rPr lang="en-US" dirty="0"/>
              <a:t> for the page headers</a:t>
            </a:r>
          </a:p>
          <a:p>
            <a:pPr lvl="1"/>
            <a:r>
              <a:rPr lang="en-US" dirty="0"/>
              <a:t>You may crop images from your site slider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Media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012" y="494144"/>
            <a:ext cx="3053808" cy="594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393" y="3676178"/>
            <a:ext cx="2946619" cy="2761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0" y="3676178"/>
            <a:ext cx="3638550" cy="276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4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sidebar and footer widgets</a:t>
            </a:r>
            <a:endParaRPr lang="bg-BG" dirty="0"/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Anywhere Elementor</a:t>
            </a:r>
            <a:r>
              <a:rPr lang="en-US" dirty="0"/>
              <a:t> plugin to generate shortcodes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and Footer Widgets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667000"/>
            <a:ext cx="10627569" cy="394096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7341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Anywhere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/>
              <a:t>" to create</a:t>
            </a:r>
          </a:p>
          <a:p>
            <a:pPr lvl="1"/>
            <a:r>
              <a:rPr lang="en-US" dirty="0"/>
              <a:t>EA template for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Contacts</a:t>
            </a:r>
            <a:r>
              <a:rPr lang="en-US" dirty="0"/>
              <a:t>" footer (icons + headings + texts)</a:t>
            </a:r>
          </a:p>
          <a:p>
            <a:pPr lvl="1"/>
            <a:r>
              <a:rPr lang="en-US" dirty="0"/>
              <a:t>EA template for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 Us</a:t>
            </a:r>
            <a:r>
              <a:rPr lang="en-US" dirty="0"/>
              <a:t>" footer (social icons widget)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Site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3" y="3352800"/>
            <a:ext cx="11080750" cy="301965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7264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313199" cy="3606311"/>
          </a:xfrm>
        </p:spPr>
        <p:txBody>
          <a:bodyPr>
            <a:normAutofit/>
          </a:bodyPr>
          <a:lstStyle/>
          <a:p>
            <a:r>
              <a:rPr lang="en-US" dirty="0"/>
              <a:t>Icons</a:t>
            </a:r>
          </a:p>
          <a:p>
            <a:pPr lvl="1"/>
            <a:r>
              <a:rPr lang="en-US" dirty="0"/>
              <a:t>location-arrow</a:t>
            </a:r>
          </a:p>
          <a:p>
            <a:pPr lvl="1"/>
            <a:r>
              <a:rPr lang="en-US" dirty="0"/>
              <a:t>phone</a:t>
            </a:r>
          </a:p>
          <a:p>
            <a:pPr lvl="1"/>
            <a:r>
              <a:rPr lang="en-US" dirty="0"/>
              <a:t>envelope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"Contact" Us AE Template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2" y="1239570"/>
            <a:ext cx="5105400" cy="23921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412" y="1239570"/>
            <a:ext cx="2362200" cy="351786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812" y="3962400"/>
            <a:ext cx="5105400" cy="2479396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814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"Social Icons" AE Template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89" y="1195038"/>
            <a:ext cx="9157645" cy="512956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65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684250"/>
            <a:ext cx="10972800" cy="820600"/>
          </a:xfrm>
        </p:spPr>
        <p:txBody>
          <a:bodyPr/>
          <a:lstStyle/>
          <a:p>
            <a:r>
              <a:rPr lang="en-US" dirty="0"/>
              <a:t>Build the "Home" Page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42" y="837804"/>
            <a:ext cx="8358340" cy="457239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771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Site Requirements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Gathering Requirements &amp; Prototyping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92" y="685800"/>
            <a:ext cx="4801441" cy="3871161"/>
          </a:xfrm>
          <a:prstGeom prst="rect">
            <a:avLst/>
          </a:prstGeom>
        </p:spPr>
      </p:pic>
      <p:pic>
        <p:nvPicPr>
          <p:cNvPr id="1028" name="Picture 4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1311692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Свързано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24" y="1495697"/>
            <a:ext cx="2281788" cy="225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42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427999" cy="5570355"/>
          </a:xfrm>
        </p:spPr>
        <p:txBody>
          <a:bodyPr/>
          <a:lstStyle/>
          <a:p>
            <a:r>
              <a:rPr lang="en-US" dirty="0"/>
              <a:t>Customize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global fonts and colors </a:t>
            </a:r>
            <a:r>
              <a:rPr lang="en-US" dirty="0"/>
              <a:t>in </a:t>
            </a:r>
            <a:r>
              <a:rPr lang="en-US" noProof="1"/>
              <a:t>Elementor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"</a:t>
            </a:r>
            <a:r>
              <a:rPr lang="en-US" noProof="1"/>
              <a:t>Elementor</a:t>
            </a:r>
            <a:r>
              <a:rPr lang="en-US" dirty="0"/>
              <a:t>" Page Builder: 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160" y="2546219"/>
            <a:ext cx="4927768" cy="3835531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80" y="2546219"/>
            <a:ext cx="2384248" cy="383553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60" y="1521775"/>
            <a:ext cx="3414628" cy="485997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05607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Add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spacer</a:t>
            </a:r>
            <a:r>
              <a:rPr lang="en-US" dirty="0"/>
              <a:t> or top-margin for the 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Add a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3-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layout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About</a:t>
            </a:r>
            <a:r>
              <a:rPr lang="en-US" dirty="0"/>
              <a:t> (heading + icon + text)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(heading + icon +</a:t>
            </a:r>
            <a:br>
              <a:rPr lang="en-US" dirty="0"/>
            </a:br>
            <a:r>
              <a:rPr lang="en-US" dirty="0"/>
              <a:t>subheadings + texts + button)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News</a:t>
            </a:r>
            <a:r>
              <a:rPr lang="en-US" dirty="0"/>
              <a:t> (heading + post loop</a:t>
            </a:r>
            <a:br>
              <a:rPr lang="en-US" dirty="0"/>
            </a:br>
            <a:r>
              <a:rPr lang="en-US" dirty="0"/>
              <a:t>widget)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Home Page Layout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018" t="29134" r="6213" b="51514"/>
          <a:stretch/>
        </p:blipFill>
        <p:spPr>
          <a:xfrm>
            <a:off x="684212" y="1949587"/>
            <a:ext cx="7620000" cy="115034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813" y="158545"/>
            <a:ext cx="3484416" cy="294139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284" y="3380508"/>
            <a:ext cx="5443622" cy="314102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95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643" y="1129702"/>
            <a:ext cx="7403769" cy="53953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"Who We Are" Column</a:t>
            </a:r>
          </a:p>
        </p:txBody>
      </p:sp>
    </p:spTree>
    <p:extLst>
      <p:ext uri="{BB962C8B-B14F-4D97-AF65-F5344CB8AC3E}">
        <p14:creationId xmlns:p14="http://schemas.microsoft.com/office/powerpoint/2010/main" val="1418458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612" y="1136669"/>
            <a:ext cx="7315700" cy="53992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"Projects" Column</a:t>
            </a:r>
          </a:p>
        </p:txBody>
      </p:sp>
    </p:spTree>
    <p:extLst>
      <p:ext uri="{BB962C8B-B14F-4D97-AF65-F5344CB8AC3E}">
        <p14:creationId xmlns:p14="http://schemas.microsoft.com/office/powerpoint/2010/main" val="3573319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Page: "News" Column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066800"/>
            <a:ext cx="5257800" cy="215231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474865"/>
            <a:ext cx="2248299" cy="30501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13" y="3429000"/>
            <a:ext cx="2857899" cy="309605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58" y="3810000"/>
            <a:ext cx="2818854" cy="271500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157" y="381000"/>
            <a:ext cx="2818855" cy="33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732600"/>
            <a:ext cx="10972800" cy="820600"/>
          </a:xfrm>
        </p:spPr>
        <p:txBody>
          <a:bodyPr/>
          <a:lstStyle/>
          <a:p>
            <a:r>
              <a:rPr lang="en-US" dirty="0"/>
              <a:t>Build the "News" Page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63" y="1151768"/>
            <a:ext cx="10364098" cy="4334632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072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456199" cy="5570355"/>
          </a:xfrm>
        </p:spPr>
        <p:txBody>
          <a:bodyPr/>
          <a:lstStyle/>
          <a:p>
            <a:r>
              <a:rPr lang="en-US" dirty="0"/>
              <a:t>Just customize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Blog options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"News"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420344"/>
            <a:ext cx="2971800" cy="5958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442116"/>
            <a:ext cx="3004082" cy="59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922799" cy="5570355"/>
          </a:xfrm>
        </p:spPr>
        <p:txBody>
          <a:bodyPr/>
          <a:lstStyle/>
          <a:p>
            <a:r>
              <a:rPr lang="en-US" dirty="0"/>
              <a:t>Make the headings "orange" for all </a:t>
            </a:r>
            <a:r>
              <a:rPr lang="en-US" noProof="1"/>
              <a:t>non-Elementor</a:t>
            </a:r>
            <a:r>
              <a:rPr lang="en-US" dirty="0"/>
              <a:t>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the News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356303"/>
            <a:ext cx="5438224" cy="515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63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6776" y="5656400"/>
            <a:ext cx="9975273" cy="820600"/>
          </a:xfrm>
        </p:spPr>
        <p:txBody>
          <a:bodyPr/>
          <a:lstStyle/>
          <a:p>
            <a:r>
              <a:rPr lang="en-US" dirty="0"/>
              <a:t>Build the Projects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75" y="838200"/>
            <a:ext cx="8215072" cy="46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91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3-column layout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Page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008" y="1552198"/>
            <a:ext cx="4741136" cy="484860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2" y="2184936"/>
            <a:ext cx="6246300" cy="421586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532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Meet with the customer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collect requirements</a:t>
            </a:r>
          </a:p>
          <a:p>
            <a:pPr marL="720725" lvl="1" indent="-417513"/>
            <a:r>
              <a:rPr lang="en-US" dirty="0"/>
              <a:t>List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functionalities</a:t>
            </a:r>
            <a:r>
              <a:rPr lang="en-US" dirty="0"/>
              <a:t> (e.g. major pages, sections, etc.)</a:t>
            </a:r>
          </a:p>
          <a:p>
            <a:pPr marL="720725" lvl="1" indent="-417513"/>
            <a:r>
              <a:rPr lang="en-US" dirty="0"/>
              <a:t>Shall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multi-language</a:t>
            </a:r>
            <a:r>
              <a:rPr lang="en-US" dirty="0"/>
              <a:t> support?</a:t>
            </a:r>
          </a:p>
          <a:p>
            <a:pPr marL="720725" lvl="1" indent="-417513"/>
            <a:r>
              <a:rPr lang="en-US" dirty="0"/>
              <a:t>Shall you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non-standard functionality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</a:p>
          <a:p>
            <a:pPr marL="720725" lvl="1" indent="-417513"/>
            <a:r>
              <a:rPr lang="en-US" dirty="0"/>
              <a:t>A 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sketch </a:t>
            </a:r>
            <a:r>
              <a:rPr lang="en-US" dirty="0"/>
              <a:t>of the main site pages / sections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concept </a:t>
            </a:r>
            <a:r>
              <a:rPr lang="en-US" dirty="0"/>
              <a:t>(logos, colors, fonts, …)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Collect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dirty="0"/>
              <a:t> (texts, images,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Requirements: The Process</a:t>
            </a:r>
          </a:p>
        </p:txBody>
      </p:sp>
    </p:spTree>
    <p:extLst>
      <p:ext uri="{BB962C8B-B14F-4D97-AF65-F5344CB8AC3E}">
        <p14:creationId xmlns:p14="http://schemas.microsoft.com/office/powerpoint/2010/main" val="21676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8012" y="5694014"/>
            <a:ext cx="10972800" cy="820600"/>
          </a:xfrm>
        </p:spPr>
        <p:txBody>
          <a:bodyPr/>
          <a:lstStyle/>
          <a:p>
            <a:r>
              <a:rPr lang="en-US" dirty="0"/>
              <a:t>Single Project Page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722" y="722745"/>
            <a:ext cx="7085380" cy="476137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3747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"Open Training Content"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92" y="1219200"/>
            <a:ext cx="10193041" cy="5029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2201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693344"/>
            <a:ext cx="10972800" cy="820600"/>
          </a:xfrm>
        </p:spPr>
        <p:txBody>
          <a:bodyPr/>
          <a:lstStyle/>
          <a:p>
            <a:r>
              <a:rPr lang="en-US" dirty="0"/>
              <a:t>Build the "About"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709" y="641598"/>
            <a:ext cx="5279405" cy="476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09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456183"/>
            <a:ext cx="2971800" cy="26874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913399" cy="5570355"/>
          </a:xfrm>
        </p:spPr>
        <p:txBody>
          <a:bodyPr/>
          <a:lstStyle/>
          <a:p>
            <a:r>
              <a:rPr lang="en-US" dirty="0"/>
              <a:t>Change page template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0" y="3221140"/>
            <a:ext cx="5907268" cy="3422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2732471"/>
            <a:ext cx="4336836" cy="39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3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80200"/>
            <a:ext cx="10972800" cy="820600"/>
          </a:xfrm>
        </p:spPr>
        <p:txBody>
          <a:bodyPr/>
          <a:lstStyle/>
          <a:p>
            <a:r>
              <a:rPr lang="en-US" dirty="0"/>
              <a:t>Build the "Partners"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21" y="685800"/>
            <a:ext cx="6706181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35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3" y="1176360"/>
            <a:ext cx="5943600" cy="52104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7878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656400"/>
            <a:ext cx="10972800" cy="820600"/>
          </a:xfrm>
        </p:spPr>
        <p:txBody>
          <a:bodyPr/>
          <a:lstStyle/>
          <a:p>
            <a:r>
              <a:rPr lang="en-US" dirty="0"/>
              <a:t>Build the "Contacts"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321" y="646544"/>
            <a:ext cx="6706181" cy="4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40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2"/>
            <a:ext cx="5980199" cy="5257736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Setup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Contact Form 7</a:t>
            </a:r>
          </a:p>
          <a:p>
            <a:pPr lvl="1"/>
            <a:r>
              <a:rPr lang="en-US" sz="3000" dirty="0"/>
              <a:t>Make Contact Form 7 Responsive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500" dirty="0"/>
              <a:t>Save the template from "Contacts" EA Template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"Contacts"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12" y="4808658"/>
            <a:ext cx="5276996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10" y="1029632"/>
            <a:ext cx="4185301" cy="3191368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514600"/>
            <a:ext cx="60960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.wpcf7-form input[type="text"],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.wpcf7-form input[type="email"],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.wpcf7-form textarea,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.wpcf7-form select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98%;}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947" y="4267200"/>
            <a:ext cx="2057400" cy="19273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6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/>
          <a:lstStyle/>
          <a:p>
            <a:r>
              <a:rPr lang="en-US" dirty="0"/>
              <a:t>Insert the template into the "Contacts" page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"Contacts"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780308"/>
            <a:ext cx="5306165" cy="1276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74978"/>
            <a:ext cx="9307224" cy="1267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2" y="4752108"/>
            <a:ext cx="4124901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9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6776" y="4958949"/>
            <a:ext cx="9975273" cy="820600"/>
          </a:xfrm>
        </p:spPr>
        <p:txBody>
          <a:bodyPr/>
          <a:lstStyle/>
          <a:p>
            <a:r>
              <a:rPr lang="en-US" dirty="0"/>
              <a:t>WP Site Migration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776" y="5807098"/>
            <a:ext cx="9975273" cy="719034"/>
          </a:xfrm>
        </p:spPr>
        <p:txBody>
          <a:bodyPr/>
          <a:lstStyle/>
          <a:p>
            <a:r>
              <a:rPr lang="en-US" dirty="0"/>
              <a:t>From Your Local Laptop to Your Hosting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1" y="1029856"/>
            <a:ext cx="7772402" cy="3670474"/>
          </a:xfrm>
          <a:prstGeom prst="roundRect">
            <a:avLst>
              <a:gd name="adj" fmla="val 665"/>
            </a:avLst>
          </a:prstGeom>
        </p:spPr>
      </p:pic>
    </p:spTree>
    <p:extLst>
      <p:ext uri="{BB962C8B-B14F-4D97-AF65-F5344CB8AC3E}">
        <p14:creationId xmlns:p14="http://schemas.microsoft.com/office/powerpoint/2010/main" val="245476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Home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5212" y="1849688"/>
            <a:ext cx="9982200" cy="74111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5212" y="2752013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[News]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We Are?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1366920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4459421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Latest News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4761129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4" name="Rectangle: Rounded Corners 33"/>
          <p:cNvSpPr/>
          <p:nvPr/>
        </p:nvSpPr>
        <p:spPr>
          <a:xfrm>
            <a:off x="4761129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5" name="Rectangle: Rounded Corners 34"/>
          <p:cNvSpPr/>
          <p:nvPr/>
        </p:nvSpPr>
        <p:spPr>
          <a:xfrm>
            <a:off x="4761129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6" name="Rectangle 35"/>
          <p:cNvSpPr/>
          <p:nvPr/>
        </p:nvSpPr>
        <p:spPr>
          <a:xfrm>
            <a:off x="7879485" y="3469797"/>
            <a:ext cx="3167928" cy="223135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Latest Projects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8181193" y="4069390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8" name="Rectangle: Rounded Corners 37"/>
          <p:cNvSpPr/>
          <p:nvPr/>
        </p:nvSpPr>
        <p:spPr>
          <a:xfrm>
            <a:off x="8181193" y="4585472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9" name="Rectangle: Rounded Corners 38"/>
          <p:cNvSpPr/>
          <p:nvPr/>
        </p:nvSpPr>
        <p:spPr>
          <a:xfrm>
            <a:off x="8181193" y="5101554"/>
            <a:ext cx="2616984" cy="4056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8469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9045"/>
            <a:ext cx="4075199" cy="557035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Choose your main domain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Install WordPress via Softaculous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Create a Subdomain in Your Hosting Account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3966812"/>
            <a:ext cx="6618118" cy="2281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1151121"/>
            <a:ext cx="6618118" cy="25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on your laptop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All-in-One WP Migration</a:t>
            </a:r>
            <a:r>
              <a:rPr lang="en-US" dirty="0"/>
              <a:t>" plugin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Export</a:t>
            </a:r>
            <a:r>
              <a:rPr lang="en-US" dirty="0"/>
              <a:t> your local WP instance into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All-in-One WP Migration: Export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900545"/>
            <a:ext cx="5867400" cy="19077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4800600"/>
            <a:ext cx="4311753" cy="161860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812" y="2288795"/>
            <a:ext cx="2122470" cy="3252342"/>
          </a:xfrm>
          <a:prstGeom prst="roundRect">
            <a:avLst>
              <a:gd name="adj" fmla="val 2306"/>
            </a:avLst>
          </a:prstGeom>
        </p:spPr>
      </p:pic>
    </p:spTree>
    <p:extLst>
      <p:ext uri="{BB962C8B-B14F-4D97-AF65-F5344CB8AC3E}">
        <p14:creationId xmlns:p14="http://schemas.microsoft.com/office/powerpoint/2010/main" val="308152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Import</a:t>
            </a:r>
            <a:r>
              <a:rPr lang="en-US" sz="3200" dirty="0"/>
              <a:t> local WP instance backup file to your new site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Update the "Permalinks"</a:t>
            </a:r>
            <a:endParaRPr lang="en-GB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All-in-One WP Migration: Import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133600"/>
            <a:ext cx="2577812" cy="4062415"/>
          </a:xfrm>
          <a:prstGeom prst="roundRect">
            <a:avLst>
              <a:gd name="adj" fmla="val 2335"/>
            </a:avLst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981200"/>
            <a:ext cx="4724400" cy="151238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82" y="4419600"/>
            <a:ext cx="4442460" cy="195732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2543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6818399" cy="5570355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3600" dirty="0"/>
              <a:t>How to create a WordPress site?</a:t>
            </a: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requirements</a:t>
            </a:r>
            <a:r>
              <a:rPr lang="en-US" dirty="0"/>
              <a:t> and create a prototype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structure</a:t>
            </a:r>
            <a:r>
              <a:rPr lang="en-US" dirty="0"/>
              <a:t>: theme, layouts, pages, menus, widgets</a:t>
            </a:r>
          </a:p>
          <a:p>
            <a:pPr marL="750834" lvl="1" indent="-446088">
              <a:lnSpc>
                <a:spcPct val="115000"/>
              </a:lnSpc>
              <a:buFontTx/>
              <a:buAutoNum type="arabicPeriod"/>
            </a:pPr>
            <a:r>
              <a:rPr lang="en-US" dirty="0"/>
              <a:t>Build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pages</a:t>
            </a:r>
            <a:r>
              <a:rPr lang="en-US" dirty="0"/>
              <a:t>: home page, news page, projects pages, about page, contacts page,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306800" y="1828800"/>
            <a:ext cx="4481400" cy="3324596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WordPress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50509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32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149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News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49203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912427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36692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136691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251301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5213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136691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220821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69533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31" name="Rectangle: Rounded Corners 30"/>
          <p:cNvSpPr/>
          <p:nvPr/>
        </p:nvSpPr>
        <p:spPr>
          <a:xfrm>
            <a:off x="4771240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4771239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41" name="Rectangle: Rounded Corners 40"/>
          <p:cNvSpPr/>
          <p:nvPr/>
        </p:nvSpPr>
        <p:spPr>
          <a:xfrm>
            <a:off x="5917332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69533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4771239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44" name="Rectangle: Rounded Corners 43"/>
          <p:cNvSpPr/>
          <p:nvPr/>
        </p:nvSpPr>
        <p:spPr>
          <a:xfrm>
            <a:off x="5612532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879484" y="2589608"/>
            <a:ext cx="3167928" cy="189580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8181191" y="3114183"/>
            <a:ext cx="1069892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Featured Image</a:t>
            </a:r>
          </a:p>
        </p:txBody>
      </p:sp>
      <p:sp>
        <p:nvSpPr>
          <p:cNvPr id="47" name="Rectangle: Rounded Corners 46"/>
          <p:cNvSpPr/>
          <p:nvPr/>
        </p:nvSpPr>
        <p:spPr>
          <a:xfrm>
            <a:off x="8181190" y="3916992"/>
            <a:ext cx="2643105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More text, more text …</a:t>
            </a:r>
          </a:p>
        </p:txBody>
      </p:sp>
      <p:sp>
        <p:nvSpPr>
          <p:cNvPr id="48" name="Rectangle: Rounded Corners 47"/>
          <p:cNvSpPr/>
          <p:nvPr/>
        </p:nvSpPr>
        <p:spPr>
          <a:xfrm>
            <a:off x="9327283" y="3114183"/>
            <a:ext cx="1497013" cy="716338"/>
          </a:xfrm>
          <a:prstGeom prst="roundRect">
            <a:avLst>
              <a:gd name="adj" fmla="val 3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Some text here …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879484" y="4668982"/>
            <a:ext cx="3167928" cy="1051974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 Title</a:t>
            </a:r>
          </a:p>
        </p:txBody>
      </p:sp>
      <p:sp>
        <p:nvSpPr>
          <p:cNvPr id="50" name="Rectangle: Rounded Corners 49"/>
          <p:cNvSpPr/>
          <p:nvPr/>
        </p:nvSpPr>
        <p:spPr>
          <a:xfrm>
            <a:off x="8181190" y="5196754"/>
            <a:ext cx="765093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9022483" y="5196754"/>
            <a:ext cx="1801812" cy="405626"/>
          </a:xfrm>
          <a:prstGeom prst="roundRect">
            <a:avLst>
              <a:gd name="adj" fmla="val 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7325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Projects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59280"/>
            <a:ext cx="9982200" cy="4041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#1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2258487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366920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73430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#2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4775137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79484" y="2702861"/>
            <a:ext cx="3167928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#3</a:t>
            </a:r>
          </a:p>
        </p:txBody>
      </p:sp>
      <p:sp>
        <p:nvSpPr>
          <p:cNvPr id="26" name="Rectangle: Rounded Corners 25"/>
          <p:cNvSpPr/>
          <p:nvPr/>
        </p:nvSpPr>
        <p:spPr>
          <a:xfrm>
            <a:off x="8181191" y="4252149"/>
            <a:ext cx="2616984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29" name="Rectangle: Rounded Corners 28"/>
          <p:cNvSpPr/>
          <p:nvPr/>
        </p:nvSpPr>
        <p:spPr>
          <a:xfrm>
            <a:off x="5639386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  <p:sp>
        <p:nvSpPr>
          <p:cNvPr id="30" name="Rectangle: Rounded Corners 29"/>
          <p:cNvSpPr/>
          <p:nvPr/>
        </p:nvSpPr>
        <p:spPr>
          <a:xfrm>
            <a:off x="9046522" y="3314752"/>
            <a:ext cx="833851" cy="70648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1270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Prototype – Partners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760412" y="1066801"/>
            <a:ext cx="10591800" cy="60960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0412" y="1676401"/>
            <a:ext cx="10591800" cy="4800599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5212" y="1882045"/>
            <a:ext cx="9982200" cy="556571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Menu: [Home] [News] [Projects] [About] [Contacts]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5212" y="5823420"/>
            <a:ext cx="9982200" cy="440032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Footer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65213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#1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1462710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180668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07521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#2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4005018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3722976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133669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#3</a:t>
            </a:r>
          </a:p>
        </p:txBody>
      </p:sp>
      <p:sp>
        <p:nvSpPr>
          <p:cNvPr id="36" name="Rectangle: Rounded Corners 35"/>
          <p:cNvSpPr/>
          <p:nvPr/>
        </p:nvSpPr>
        <p:spPr>
          <a:xfrm>
            <a:off x="6531166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6249124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685213" y="2667000"/>
            <a:ext cx="2362199" cy="2942870"/>
          </a:xfrm>
          <a:prstGeom prst="rect">
            <a:avLst/>
          </a:prstGeom>
          <a:solidFill>
            <a:srgbClr val="A1640B"/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Partner #4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082710" y="3315834"/>
            <a:ext cx="1533556" cy="686905"/>
          </a:xfrm>
          <a:prstGeom prst="roundRect">
            <a:avLst>
              <a:gd name="adj" fmla="val 11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Logo</a:t>
            </a:r>
          </a:p>
        </p:txBody>
      </p:sp>
      <p:sp>
        <p:nvSpPr>
          <p:cNvPr id="40" name="Rectangle: Rounded Corners 39"/>
          <p:cNvSpPr/>
          <p:nvPr/>
        </p:nvSpPr>
        <p:spPr>
          <a:xfrm>
            <a:off x="8800668" y="4216288"/>
            <a:ext cx="2097640" cy="1199615"/>
          </a:xfrm>
          <a:prstGeom prst="roundRect">
            <a:avLst>
              <a:gd name="adj" fmla="val 45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  <a:b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</a:b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Short description …</a:t>
            </a:r>
          </a:p>
        </p:txBody>
      </p:sp>
    </p:spTree>
    <p:extLst>
      <p:ext uri="{BB962C8B-B14F-4D97-AF65-F5344CB8AC3E}">
        <p14:creationId xmlns:p14="http://schemas.microsoft.com/office/powerpoint/2010/main" val="144951636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2608</TotalTime>
  <Words>1778</Words>
  <Application>Microsoft Office PowerPoint</Application>
  <PresentationFormat>Custom</PresentationFormat>
  <Paragraphs>401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Wingdings</vt:lpstr>
      <vt:lpstr>Wingdings 2</vt:lpstr>
      <vt:lpstr>SoftUni 16x9</vt:lpstr>
      <vt:lpstr>Build a WordPress Site</vt:lpstr>
      <vt:lpstr>Table of Contents</vt:lpstr>
      <vt:lpstr>Have a Question?</vt:lpstr>
      <vt:lpstr>Site Requirements</vt:lpstr>
      <vt:lpstr>Site Requirements: The Process</vt:lpstr>
      <vt:lpstr>Site Prototype – Home Page</vt:lpstr>
      <vt:lpstr>Site Prototype – News Page</vt:lpstr>
      <vt:lpstr>Site Prototype – Projects Page</vt:lpstr>
      <vt:lpstr>Site Prototype – Partners Page</vt:lpstr>
      <vt:lpstr>Site Prototype – About Page</vt:lpstr>
      <vt:lpstr>Site Prototype – Contacts Page</vt:lpstr>
      <vt:lpstr>Site Prototype – Project #1</vt:lpstr>
      <vt:lpstr>Site Prototype – Project #2</vt:lpstr>
      <vt:lpstr>Site Prototype – Project #3</vt:lpstr>
      <vt:lpstr>Site Prototype – Project #4</vt:lpstr>
      <vt:lpstr>Creating the Site Structure</vt:lpstr>
      <vt:lpstr>Install WordPress</vt:lpstr>
      <vt:lpstr>Configure Site Identity + Permalinks</vt:lpstr>
      <vt:lpstr>Choose a WP Theme</vt:lpstr>
      <vt:lpstr>Install WP Plugins: Elementor</vt:lpstr>
      <vt:lpstr>Install More WP Plugins</vt:lpstr>
      <vt:lpstr>Create Site Pages</vt:lpstr>
      <vt:lpstr>Duplicate Pages for Faster Creating</vt:lpstr>
      <vt:lpstr>Insert Sample Content</vt:lpstr>
      <vt:lpstr>Sample Content: Posts</vt:lpstr>
      <vt:lpstr>Create Top Menu</vt:lpstr>
      <vt:lpstr>Decide on Color Theme</vt:lpstr>
      <vt:lpstr>Site Logo and Colors</vt:lpstr>
      <vt:lpstr>More Site Colors</vt:lpstr>
      <vt:lpstr>Customize Site Fonts and CSS</vt:lpstr>
      <vt:lpstr>Customize Page Paddings &amp; Menu Style</vt:lpstr>
      <vt:lpstr>Home Page Slider</vt:lpstr>
      <vt:lpstr>Slider Texts: Add Shadow</vt:lpstr>
      <vt:lpstr>Header Media Images</vt:lpstr>
      <vt:lpstr>Sidebar and Footer Widgets</vt:lpstr>
      <vt:lpstr>Create the Site Footer</vt:lpstr>
      <vt:lpstr>"Contact" Us AE Template</vt:lpstr>
      <vt:lpstr>"Social Icons" AE Template</vt:lpstr>
      <vt:lpstr>Build the "Home" Page</vt:lpstr>
      <vt:lpstr>Setup the "Elementor" Page Builder: Colors</vt:lpstr>
      <vt:lpstr>The Home Page Layout</vt:lpstr>
      <vt:lpstr>Home Page: "Who We Are" Column</vt:lpstr>
      <vt:lpstr>Home Page: "Projects" Column</vt:lpstr>
      <vt:lpstr>Home Page: "News" Column</vt:lpstr>
      <vt:lpstr>Build the "News" Page</vt:lpstr>
      <vt:lpstr>The "News" Page</vt:lpstr>
      <vt:lpstr>Styling the News</vt:lpstr>
      <vt:lpstr>Build the Projects Page</vt:lpstr>
      <vt:lpstr>Projects Page</vt:lpstr>
      <vt:lpstr>Single Project Page</vt:lpstr>
      <vt:lpstr>Project "Open Training Content"</vt:lpstr>
      <vt:lpstr>Build the "About" Page</vt:lpstr>
      <vt:lpstr>About Page</vt:lpstr>
      <vt:lpstr>Build the "Partners" Page</vt:lpstr>
      <vt:lpstr>Partners Page</vt:lpstr>
      <vt:lpstr>Build the "Contacts" Page</vt:lpstr>
      <vt:lpstr>Prepare the "Contacts" Page</vt:lpstr>
      <vt:lpstr>Build the "Contacts" Page</vt:lpstr>
      <vt:lpstr>WP Site Migration</vt:lpstr>
      <vt:lpstr>Create a Subdomain in Your Hosting Account</vt:lpstr>
      <vt:lpstr>All-in-One WP Migration: Export</vt:lpstr>
      <vt:lpstr>All-in-One WP Migration: Import</vt:lpstr>
      <vt:lpstr>Summary</vt:lpstr>
      <vt:lpstr>Build a WordPress Site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Kristian Pamidov</cp:lastModifiedBy>
  <cp:revision>262</cp:revision>
  <dcterms:created xsi:type="dcterms:W3CDTF">2014-01-02T17:00:34Z</dcterms:created>
  <dcterms:modified xsi:type="dcterms:W3CDTF">2017-08-10T10:16:33Z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